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8" r:id="rId3"/>
    <p:sldId id="329" r:id="rId4"/>
    <p:sldId id="330" r:id="rId5"/>
    <p:sldId id="323" r:id="rId6"/>
    <p:sldId id="324" r:id="rId7"/>
    <p:sldId id="333" r:id="rId8"/>
    <p:sldId id="331" r:id="rId9"/>
  </p:sldIdLst>
  <p:sldSz cx="9144000" cy="6858000" type="screen4x3"/>
  <p:notesSz cx="6815138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CFE"/>
    <a:srgbClr val="C3EBFB"/>
    <a:srgbClr val="E3F6FD"/>
    <a:srgbClr val="FFFFCC"/>
    <a:srgbClr val="FFFF99"/>
    <a:srgbClr val="FBBDCD"/>
    <a:srgbClr val="3333CC"/>
    <a:srgbClr val="58270C"/>
    <a:srgbClr val="66CCFF"/>
    <a:srgbClr val="D9C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5305" autoAdjust="0"/>
  </p:normalViewPr>
  <p:slideViewPr>
    <p:cSldViewPr>
      <p:cViewPr varScale="1">
        <p:scale>
          <a:sx n="75" d="100"/>
          <a:sy n="75" d="100"/>
        </p:scale>
        <p:origin x="-1522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83" y="-101"/>
      </p:cViewPr>
      <p:guideLst>
        <p:guide orient="horz" pos="3131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960181539807524"/>
          <c:y val="9.9077399681579456E-2"/>
          <c:w val="0.88039818460192465"/>
          <c:h val="0.5033698057286697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выдано</c:v>
                </c:pt>
              </c:strCache>
            </c:strRef>
          </c:tx>
          <c:spPr>
            <a:solidFill>
              <a:srgbClr val="F1417C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8"/>
            <c:invertIfNegative val="0"/>
            <c:bubble3D val="0"/>
            <c:spPr>
              <a:solidFill>
                <a:srgbClr val="FF9900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6940637167326803E-2"/>
                  <c:y val="-1.8541390440483543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97</a:t>
                    </a:r>
                    <a:r>
                      <a:rPr lang="en-US" sz="1400" dirty="0" smtClean="0"/>
                      <a:t>,</a:t>
                    </a:r>
                    <a:r>
                      <a:rPr lang="ru-RU" sz="1400" dirty="0" smtClean="0"/>
                      <a:t>1</a:t>
                    </a:r>
                    <a:r>
                      <a:rPr lang="en-US" sz="1400" dirty="0" smtClean="0"/>
                      <a:t>%</a:t>
                    </a:r>
                    <a:r>
                      <a:rPr lang="ru-RU" sz="1400" dirty="0" smtClean="0"/>
                      <a:t> </a:t>
                    </a:r>
                    <a:endParaRPr lang="en-US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458923901476855E-2"/>
                  <c:y val="-1.37880003696171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87</a:t>
                    </a:r>
                    <a:r>
                      <a:rPr lang="en-US" sz="1400" dirty="0" smtClean="0"/>
                      <a:t>,</a:t>
                    </a:r>
                    <a:r>
                      <a:rPr lang="ru-RU" sz="1400" dirty="0" smtClean="0"/>
                      <a:t>9</a:t>
                    </a:r>
                    <a:r>
                      <a:rPr lang="en-US" sz="1400" dirty="0" smtClean="0"/>
                      <a:t>%</a:t>
                    </a:r>
                    <a:endParaRPr lang="en-US" dirty="0">
                      <a:solidFill>
                        <a:srgbClr val="C0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843973150654854E-2"/>
                  <c:y val="-1.4461358720355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267920663053485E-2"/>
                  <c:y val="-1.593875893041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5937482847333744E-2"/>
                  <c:y val="-7.23566456213992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2308822612363177E-2"/>
                  <c:y val="-1.7204758830094688E-2"/>
                </c:manualLayout>
              </c:layout>
              <c:spPr>
                <a:solidFill>
                  <a:srgbClr val="E3F6FD">
                    <a:alpha val="48000"/>
                  </a:srgbClr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4054009430204019E-2"/>
                  <c:y val="-2.5810170987086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0932449923067541E-2"/>
                  <c:y val="-2.829191134957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E3F6FD">
                  <a:alpha val="48000"/>
                </a:srgbClr>
              </a:solidFill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5">
                  <c:v>БК</c:v>
                </c:pt>
                <c:pt idx="7">
                  <c:v>2019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0.97099999999999997</c:v>
                </c:pt>
                <c:pt idx="1">
                  <c:v>0.879</c:v>
                </c:pt>
                <c:pt idx="2">
                  <c:v>0.91400000000000003</c:v>
                </c:pt>
                <c:pt idx="3">
                  <c:v>0.91</c:v>
                </c:pt>
                <c:pt idx="4">
                  <c:v>0.92700000000000005</c:v>
                </c:pt>
                <c:pt idx="5">
                  <c:v>0.98699999999999999</c:v>
                </c:pt>
                <c:pt idx="7">
                  <c:v>0.91700000000000004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оплачено</c:v>
                </c:pt>
              </c:strCache>
            </c:strRef>
          </c:tx>
          <c:spPr>
            <a:solidFill>
              <a:srgbClr val="2865FC"/>
            </a:solidFill>
            <a:ln w="19050">
              <a:solidFill>
                <a:schemeClr val="tx1"/>
              </a:solidFill>
            </a:ln>
          </c:spPr>
          <c:invertIfNegative val="0"/>
          <c:dPt>
            <c:idx val="8"/>
            <c:invertIfNegative val="0"/>
            <c:bubble3D val="0"/>
            <c:spPr>
              <a:solidFill>
                <a:srgbClr val="66CCFF"/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7199148873634237E-2"/>
                  <c:y val="-1.62802452648148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923599589929598E-2"/>
                  <c:y val="-1.3114642018878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45625546806649E-2"/>
                  <c:y val="-1.730517538097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16054243219599E-2"/>
                  <c:y val="-1.4129607794627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333333333333334E-2"/>
                  <c:y val="-1.6843056043103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dLbl>
              <c:idx val="6"/>
              <c:layout>
                <c:manualLayout>
                  <c:x val="2.8737204724409476E-2"/>
                  <c:y val="-1.7204758830094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420825790598427E-2"/>
                  <c:y val="-2.3656310553677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810962754743489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E3F6FD">
                  <a:alpha val="48000"/>
                </a:srgbClr>
              </a:solidFill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УВ</c:v>
                </c:pt>
                <c:pt idx="1">
                  <c:v>МЧ</c:v>
                </c:pt>
                <c:pt idx="2">
                  <c:v>ВП</c:v>
                </c:pt>
                <c:pt idx="3">
                  <c:v>ПС</c:v>
                </c:pt>
                <c:pt idx="4">
                  <c:v>ТО</c:v>
                </c:pt>
                <c:pt idx="5">
                  <c:v>БК</c:v>
                </c:pt>
                <c:pt idx="7">
                  <c:v>2019</c:v>
                </c:pt>
              </c:strCache>
            </c:strRef>
          </c:cat>
          <c:val>
            <c:numRef>
              <c:f>Лист1!$C$2:$C$9</c:f>
              <c:numCache>
                <c:formatCode>0.0%</c:formatCode>
                <c:ptCount val="8"/>
                <c:pt idx="0">
                  <c:v>0.82399999999999995</c:v>
                </c:pt>
                <c:pt idx="1">
                  <c:v>0.623</c:v>
                </c:pt>
                <c:pt idx="2">
                  <c:v>0.67100000000000004</c:v>
                </c:pt>
                <c:pt idx="3">
                  <c:v>0.69699999999999995</c:v>
                </c:pt>
                <c:pt idx="4">
                  <c:v>0.78900000000000003</c:v>
                </c:pt>
                <c:pt idx="5">
                  <c:v>0.53300000000000003</c:v>
                </c:pt>
                <c:pt idx="7">
                  <c:v>0.67900000000000005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087680"/>
        <c:axId val="32467584"/>
        <c:axId val="0"/>
      </c:bar3DChart>
      <c:catAx>
        <c:axId val="34087680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rgbClr val="00B0F0"/>
            </a:solidFill>
          </a:ln>
        </c:spPr>
        <c:txPr>
          <a:bodyPr/>
          <a:lstStyle/>
          <a:p>
            <a:pPr>
              <a:defRPr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2467584"/>
        <c:crosses val="autoZero"/>
        <c:auto val="1"/>
        <c:lblAlgn val="ctr"/>
        <c:lblOffset val="100"/>
        <c:noMultiLvlLbl val="0"/>
      </c:catAx>
      <c:valAx>
        <c:axId val="3246758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spPr>
          <a:noFill/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408768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2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12899146981627296"/>
          <c:y val="1.7563154857362668E-3"/>
          <c:w val="0.49443418307778314"/>
          <c:h val="5.4246826456116781E-2"/>
        </c:manualLayout>
      </c:layout>
      <c:overlay val="0"/>
      <c:spPr>
        <a:ln>
          <a:noFill/>
        </a:ln>
      </c:spPr>
      <c:txPr>
        <a:bodyPr/>
        <a:lstStyle/>
        <a:p>
          <a:pPr>
            <a:defRPr sz="2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0.80816</cdr:x>
      <cdr:y>0.00571</cdr:y>
    </cdr:from>
    <cdr:to>
      <cdr:x>0.98158</cdr:x>
      <cdr:y>0.06685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7201187" y="30837"/>
          <a:ext cx="1545276" cy="3301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 01.10.2019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0.72837</cdr:x>
      <cdr:y>0.28713</cdr:y>
    </cdr:from>
    <cdr:to>
      <cdr:x>0.79231</cdr:x>
      <cdr:y>0.32628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6660232" y="1584176"/>
          <a:ext cx="584651" cy="216013"/>
        </a:xfrm>
        <a:prstGeom xmlns:a="http://schemas.openxmlformats.org/drawingml/2006/main" prst="rect">
          <a:avLst/>
        </a:prstGeom>
        <a:solidFill xmlns:a="http://schemas.openxmlformats.org/drawingml/2006/main">
          <a:srgbClr val="E3F6FD">
            <a:alpha val="14902"/>
          </a:srgb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square" lIns="0" tIns="0" rIns="0" bIns="0">
          <a:spAutoFit/>
        </a:bodyPr>
        <a:lstStyle xmlns:a="http://schemas.openxmlformats.org/drawingml/2006/main"/>
        <a:p xmlns:a="http://schemas.openxmlformats.org/drawingml/2006/main">
          <a:pPr algn="ctr" rtl="0">
            <a:defRPr sz="1600" b="1" i="0" u="none" strike="noStrike" kern="1200" baseline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r>
            <a:rPr lang="ru-RU" sz="1400" b="1" kern="1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53,3%</a:t>
          </a:r>
          <a:endParaRPr lang="ru-RU" sz="1400" b="1" kern="1200" dirty="0">
            <a:solidFill>
              <a:prstClr val="black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646B1-048C-4CDE-AF0B-51292331B398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8F559-FA4B-4F06-8936-F86506EB069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382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E1BAC-D209-4EB3-8839-E6DCB6410485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5306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2C4A9-0D14-4791-82C1-B26B0BB807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36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23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642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407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2C4A9-0D14-4791-82C1-B26B0BB807C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482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 advTm="7411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7411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Tm="7411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7411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7411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7411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 advTm="7411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15FB789-73A6-42FB-AAEF-888709E5FCCF}" type="datetimeFigureOut">
              <a:rPr lang="ru-RU" smtClean="0"/>
              <a:pPr/>
              <a:t>14.10.2019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105DD86-2879-4B17-A66E-FFFA54154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 advTm="7411">
    <p:wipe/>
  </p:transition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848" y="332656"/>
            <a:ext cx="8568952" cy="1224136"/>
          </a:xfrm>
        </p:spPr>
        <p:txBody>
          <a:bodyPr>
            <a:noAutofit/>
          </a:bodyPr>
          <a:lstStyle/>
          <a:p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ведомственная целевая программа </a:t>
            </a: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«Оказание государственной поддержки гражданам </a:t>
            </a:r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 обеспечении </a:t>
            </a: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жильем и оплате жилищно-коммунальных услуг» </a:t>
            </a:r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государственной </a:t>
            </a: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программы </a:t>
            </a:r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Российской </a:t>
            </a: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Федерации «Обеспечение доступным </a:t>
            </a:r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комфортным  </a:t>
            </a: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жильем </a:t>
            </a:r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коммунальными услугами граждан </a:t>
            </a:r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Российской </a:t>
            </a: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Федерации»</a:t>
            </a:r>
            <a:endParaRPr lang="ru-RU"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132857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Итоги выдачи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государственных жилищных сертификатов 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за 9 месяцев  2019 года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33688" y="5803900"/>
            <a:ext cx="6194425" cy="979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08000" rIns="360000" bIns="108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84714"/>
      </p:ext>
    </p:extLst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ведомственная целевая программа «Оказание государственной поддержки гражданам  в обеспечении жильем и оплате жилищно-коммунальных услуг» государственной программы  Российской Федерации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«Обеспечение доступным и комфортным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жильем  и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коммунальными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услугами  граждан </a:t>
            </a:r>
            <a:b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Российской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Федерации»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996952"/>
            <a:ext cx="1584176" cy="72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 25.02.2019  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120/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2996953"/>
            <a:ext cx="1584176" cy="72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01.04.2019  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198/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3968" y="2996953"/>
            <a:ext cx="1584176" cy="72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02.07.2019  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383/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204864"/>
            <a:ext cx="6480720" cy="4241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Приказы Минстроя России  в  2019 году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Блок-схема: несколько документов 19"/>
          <p:cNvSpPr/>
          <p:nvPr/>
        </p:nvSpPr>
        <p:spPr>
          <a:xfrm>
            <a:off x="467544" y="4509120"/>
            <a:ext cx="2376264" cy="1224136"/>
          </a:xfrm>
          <a:prstGeom prst="flowChartMultidocumen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Выдано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6 472 </a:t>
            </a:r>
            <a:r>
              <a:rPr lang="ru-RU" sz="2400" b="1" cap="small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гжс</a:t>
            </a:r>
            <a:endParaRPr lang="ru-RU" sz="2400" b="1" cap="small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Прямая со стрелкой 50"/>
          <p:cNvCxnSpPr/>
          <p:nvPr/>
        </p:nvCxnSpPr>
        <p:spPr>
          <a:xfrm>
            <a:off x="1403648" y="2636912"/>
            <a:ext cx="0" cy="3326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3203848" y="2636912"/>
            <a:ext cx="1" cy="3334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5076056" y="2636912"/>
            <a:ext cx="0" cy="3506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Прямоугольник 88"/>
          <p:cNvSpPr/>
          <p:nvPr/>
        </p:nvSpPr>
        <p:spPr>
          <a:xfrm>
            <a:off x="5148064" y="5085184"/>
            <a:ext cx="1800200" cy="129614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от 10.10.2019  </a:t>
            </a:r>
          </a:p>
          <a:p>
            <a:pPr algn="ctr"/>
            <a:r>
              <a:rPr lang="ru-RU" sz="24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599/</a:t>
            </a:r>
            <a:r>
              <a:rPr lang="ru-RU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24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текущий, действует </a:t>
            </a:r>
            <a:b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20.12.2019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0" name="Прямая со стрелкой 89"/>
          <p:cNvCxnSpPr/>
          <p:nvPr/>
        </p:nvCxnSpPr>
        <p:spPr>
          <a:xfrm>
            <a:off x="6372200" y="2636912"/>
            <a:ext cx="0" cy="24482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467544" y="2636912"/>
            <a:ext cx="698376" cy="3995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</a:t>
            </a:r>
            <a:r>
              <a:rPr lang="ru-RU" b="1" dirty="0" smtClean="0">
                <a:solidFill>
                  <a:schemeClr val="tx1"/>
                </a:solidFill>
              </a:rPr>
              <a:t> кв.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267744" y="2636912"/>
            <a:ext cx="914400" cy="3995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II</a:t>
            </a:r>
            <a:r>
              <a:rPr lang="ru-RU" b="1" dirty="0" smtClean="0">
                <a:solidFill>
                  <a:schemeClr val="tx1"/>
                </a:solidFill>
              </a:rPr>
              <a:t> кв.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6" y="2636912"/>
            <a:ext cx="914400" cy="3995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III</a:t>
            </a:r>
            <a:r>
              <a:rPr lang="ru-RU" b="1" dirty="0" smtClean="0">
                <a:solidFill>
                  <a:schemeClr val="tx1"/>
                </a:solidFill>
              </a:rPr>
              <a:t> кв.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148064" y="4725144"/>
            <a:ext cx="91440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IV</a:t>
            </a:r>
            <a:r>
              <a:rPr lang="ru-RU" b="1" dirty="0" smtClean="0">
                <a:solidFill>
                  <a:schemeClr val="tx1"/>
                </a:solidFill>
              </a:rPr>
              <a:t> кв.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51520" y="1628800"/>
            <a:ext cx="6264696" cy="432048"/>
          </a:xfrm>
          <a:prstGeom prst="rect">
            <a:avLst/>
          </a:prstGeom>
          <a:solidFill>
            <a:srgbClr val="66CCFF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График – 2019 :    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16 237 508,3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23528" y="3717032"/>
            <a:ext cx="5832648" cy="5040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Выполнение: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14 893 131,2   (91,7%)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1907704" y="4221088"/>
            <a:ext cx="0" cy="4005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6804248" y="3717032"/>
            <a:ext cx="201622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1 344 377,1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948264" y="2996952"/>
            <a:ext cx="1728192" cy="72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ОСТАТОК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203848" y="5446464"/>
            <a:ext cx="1440160" cy="100687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ru-RU" sz="1600" b="1" dirty="0" smtClean="0">
                <a:solidFill>
                  <a:srgbClr val="58270C"/>
                </a:solidFill>
                <a:latin typeface="Times New Roman" pitchFamily="18" charset="0"/>
                <a:cs typeface="Times New Roman" pitchFamily="18" charset="0"/>
              </a:rPr>
              <a:t>Реализовали</a:t>
            </a:r>
            <a:r>
              <a:rPr lang="ru-RU" sz="2400" b="1" dirty="0" smtClean="0">
                <a:solidFill>
                  <a:srgbClr val="58270C"/>
                </a:solidFill>
                <a:latin typeface="Times New Roman" pitchFamily="18" charset="0"/>
                <a:cs typeface="Times New Roman" pitchFamily="18" charset="0"/>
              </a:rPr>
              <a:t> 4 850 </a:t>
            </a:r>
            <a:r>
              <a:rPr lang="ru-RU" b="1" dirty="0" smtClean="0">
                <a:solidFill>
                  <a:srgbClr val="58270C"/>
                </a:solidFill>
                <a:latin typeface="Times New Roman" pitchFamily="18" charset="0"/>
                <a:cs typeface="Times New Roman" pitchFamily="18" charset="0"/>
              </a:rPr>
              <a:t>семей</a:t>
            </a:r>
            <a:endParaRPr lang="ru-RU" b="1" dirty="0">
              <a:solidFill>
                <a:srgbClr val="58270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Равнобедренный треугольник 70"/>
          <p:cNvSpPr/>
          <p:nvPr/>
        </p:nvSpPr>
        <p:spPr>
          <a:xfrm>
            <a:off x="3087936" y="4581128"/>
            <a:ext cx="1656184" cy="864096"/>
          </a:xfrm>
          <a:prstGeom prst="triangle">
            <a:avLst>
              <a:gd name="adj" fmla="val 51152"/>
            </a:avLst>
          </a:prstGeom>
          <a:solidFill>
            <a:srgbClr val="58270C"/>
          </a:solidFill>
          <a:ln>
            <a:solidFill>
              <a:srgbClr val="5827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Стрелка углом 75"/>
          <p:cNvSpPr/>
          <p:nvPr/>
        </p:nvSpPr>
        <p:spPr>
          <a:xfrm rot="10800000" flipH="1">
            <a:off x="1359744" y="5755508"/>
            <a:ext cx="1728192" cy="432048"/>
          </a:xfrm>
          <a:prstGeom prst="bentArrow">
            <a:avLst>
              <a:gd name="adj1" fmla="val 25000"/>
              <a:gd name="adj2" fmla="val 28284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7164288" y="5085184"/>
            <a:ext cx="1648636" cy="129614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Проект  распоряжения Пр-ва РФ по изменению в График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" name="Левая фигурная скобка 112"/>
          <p:cNvSpPr/>
          <p:nvPr/>
        </p:nvSpPr>
        <p:spPr>
          <a:xfrm rot="5400000">
            <a:off x="7187457" y="3693863"/>
            <a:ext cx="864096" cy="1918547"/>
          </a:xfrm>
          <a:prstGeom prst="leftBrace">
            <a:avLst>
              <a:gd name="adj1" fmla="val 0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7" name="Прямоугольник 116"/>
          <p:cNvSpPr/>
          <p:nvPr/>
        </p:nvSpPr>
        <p:spPr>
          <a:xfrm>
            <a:off x="7092280" y="1484784"/>
            <a:ext cx="176470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6014865"/>
      </p:ext>
    </p:extLst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332656"/>
            <a:ext cx="8640960" cy="830997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sz="2400" b="1" dirty="0" smtClean="0">
                <a:latin typeface="Times New Roman"/>
              </a:rPr>
              <a:t>Выдача (с учетом исключений) </a:t>
            </a:r>
            <a:r>
              <a:rPr lang="ru-RU" sz="2400" b="1" dirty="0">
                <a:latin typeface="Times New Roman"/>
              </a:rPr>
              <a:t>и </a:t>
            </a:r>
            <a:r>
              <a:rPr lang="ru-RU" sz="2400" b="1" dirty="0" smtClean="0">
                <a:latin typeface="Times New Roman"/>
              </a:rPr>
              <a:t>реализация </a:t>
            </a:r>
            <a:r>
              <a:rPr lang="ru-RU" sz="2400" b="1" dirty="0">
                <a:latin typeface="Times New Roman"/>
              </a:rPr>
              <a:t>ГЖС </a:t>
            </a:r>
            <a:endParaRPr lang="ru-RU" sz="2400" b="1" dirty="0" smtClean="0">
              <a:latin typeface="Times New Roman"/>
            </a:endParaRPr>
          </a:p>
          <a:p>
            <a:pPr algn="ctr" fontAlgn="t"/>
            <a:r>
              <a:rPr lang="ru-RU" sz="2400" b="1" dirty="0" smtClean="0">
                <a:latin typeface="Times New Roman"/>
              </a:rPr>
              <a:t>выпуска 2019 года за 9 месяцев  (в разрезе категорий) </a:t>
            </a:r>
            <a:endParaRPr lang="ru-RU" sz="2400" b="1" dirty="0">
              <a:latin typeface="Times New Roman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10098359" y="7209409"/>
            <a:ext cx="0" cy="2400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6247829"/>
              </p:ext>
            </p:extLst>
          </p:nvPr>
        </p:nvGraphicFramePr>
        <p:xfrm>
          <a:off x="0" y="1340768"/>
          <a:ext cx="9144000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531412"/>
              </p:ext>
            </p:extLst>
          </p:nvPr>
        </p:nvGraphicFramePr>
        <p:xfrm>
          <a:off x="179512" y="5085184"/>
          <a:ext cx="8712968" cy="1489710"/>
        </p:xfrm>
        <a:graphic>
          <a:graphicData uri="http://schemas.openxmlformats.org/drawingml/2006/table">
            <a:tbl>
              <a:tblPr/>
              <a:tblGrid>
                <a:gridCol w="1152128"/>
                <a:gridCol w="864096"/>
                <a:gridCol w="936104"/>
                <a:gridCol w="936104"/>
                <a:gridCol w="936104"/>
                <a:gridCol w="936104"/>
                <a:gridCol w="936104"/>
                <a:gridCol w="936104"/>
                <a:gridCol w="1080120"/>
              </a:tblGrid>
              <a:tr h="2885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cap="small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График </a:t>
                      </a:r>
                      <a:endParaRPr lang="ru-RU" sz="1200" b="1" cap="small" baseline="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млн. руб.)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1 553,6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3 057,3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4 754,8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5 242,9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509,9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1 118,9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solidFill>
                          <a:srgbClr val="33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16 237,5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cap="small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Выдано 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ГЖС (</a:t>
                      </a: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млн.руб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./ </a:t>
                      </a:r>
                      <a:r>
                        <a:rPr lang="ru-RU" sz="12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шт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1 508,1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b="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-----------------------------------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565</a:t>
                      </a:r>
                      <a:endParaRPr lang="ru-RU" sz="1600" b="1" kern="1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2 687,8</a:t>
                      </a:r>
                      <a:endParaRPr lang="ru-RU" sz="5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b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------------------------------</a:t>
                      </a:r>
                      <a:r>
                        <a:rPr lang="ru-RU" sz="5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ru-RU" sz="5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1 255</a:t>
                      </a: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4 347,0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b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--------------------------------------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1 635</a:t>
                      </a:r>
                      <a:endParaRPr lang="ru-RU" sz="1600" b="1" kern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4 773,5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b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________________________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2 294</a:t>
                      </a:r>
                      <a:endParaRPr lang="ru-RU" sz="1600" b="1" kern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472,5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b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_______________________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238</a:t>
                      </a:r>
                      <a:endParaRPr lang="ru-RU" sz="1600" b="1" kern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1 104,2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b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______________________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485</a:t>
                      </a:r>
                      <a:endParaRPr lang="ru-RU" sz="1600" b="1" kern="12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14 893,1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__________________________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6 474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cap="small" baseline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Реализовано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ГЖС (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шт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489</a:t>
                      </a:r>
                      <a:endParaRPr lang="ru-RU" sz="1600" b="1" dirty="0">
                        <a:solidFill>
                          <a:srgbClr val="33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908</a:t>
                      </a:r>
                      <a:endParaRPr lang="ru-RU" sz="1600" b="1" dirty="0">
                        <a:solidFill>
                          <a:srgbClr val="33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1 212</a:t>
                      </a:r>
                      <a:endParaRPr lang="ru-RU" sz="1600" b="1" dirty="0">
                        <a:solidFill>
                          <a:srgbClr val="33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1 769</a:t>
                      </a:r>
                      <a:endParaRPr lang="ru-RU" sz="1600" b="1" dirty="0">
                        <a:solidFill>
                          <a:srgbClr val="33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207</a:t>
                      </a:r>
                      <a:endParaRPr lang="ru-RU" sz="1600" b="1" dirty="0">
                        <a:solidFill>
                          <a:srgbClr val="33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265</a:t>
                      </a:r>
                      <a:endParaRPr lang="ru-RU" sz="1600" b="1" dirty="0">
                        <a:solidFill>
                          <a:srgbClr val="33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33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3333CC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4 850</a:t>
                      </a:r>
                      <a:endParaRPr lang="ru-RU" sz="1600" b="1" dirty="0">
                        <a:solidFill>
                          <a:srgbClr val="3333CC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032" marR="600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46011508"/>
      </p:ext>
    </p:extLst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46814" cy="1200329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endParaRPr lang="ru-RU" sz="2400" b="1" dirty="0" smtClean="0">
              <a:solidFill>
                <a:srgbClr val="000000"/>
              </a:solidFill>
              <a:latin typeface="Times New Roman"/>
            </a:endParaRPr>
          </a:p>
          <a:p>
            <a:pPr algn="ctr" fontAlgn="t"/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Темпы оформления </a:t>
            </a:r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ГЖС выпуска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2019 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</a:rPr>
              <a:t>года (за 9 месяцев)</a:t>
            </a:r>
          </a:p>
          <a:p>
            <a:pPr algn="ctr" fontAlgn="t"/>
            <a:endParaRPr lang="ru-RU" sz="2400" b="1" dirty="0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194065"/>
              </p:ext>
            </p:extLst>
          </p:nvPr>
        </p:nvGraphicFramePr>
        <p:xfrm>
          <a:off x="179513" y="1556792"/>
          <a:ext cx="8818822" cy="4281673"/>
        </p:xfrm>
        <a:graphic>
          <a:graphicData uri="http://schemas.openxmlformats.org/drawingml/2006/table">
            <a:tbl>
              <a:tblPr firstRow="1" firstCol="1" bandRow="1"/>
              <a:tblGrid>
                <a:gridCol w="1224135"/>
                <a:gridCol w="1387157"/>
                <a:gridCol w="955372"/>
                <a:gridCol w="955372"/>
                <a:gridCol w="881881"/>
                <a:gridCol w="661413"/>
                <a:gridCol w="2753492"/>
              </a:tblGrid>
              <a:tr h="31077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Категория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6F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Участвуют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6F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Оформили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6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 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начали выдачу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6FD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13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более 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90%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более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50%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6FD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6FD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7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УВ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</a:t>
                      </a:r>
                      <a:endParaRPr lang="ru-RU" sz="20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ФОИВ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47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МЧ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77 </a:t>
                      </a:r>
                      <a:endParaRPr lang="ru-RU" sz="20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субъектов РФ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Приморский край, </a:t>
                      </a:r>
                      <a:endParaRPr lang="ru-RU" sz="14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Курганская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обл., </a:t>
                      </a:r>
                      <a:endParaRPr lang="ru-RU" sz="14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Ханты-Мансийский 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АО -Югра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ВП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68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8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субъектов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РФ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Курганская обл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47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ПС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82 </a:t>
                      </a:r>
                      <a:endParaRPr lang="ru-RU" sz="20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субъекта 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РФ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Р-ка Северная Осетия-Алания, Кировская, 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Курганская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Оренбургская,  Тульская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обл.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21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ЗАТО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ЗАТО</a:t>
                      </a:r>
                      <a:endParaRPr lang="ru-RU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 b="1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ЗАТО пос. Озерный </a:t>
                      </a:r>
                      <a:endParaRPr lang="ru-RU" sz="14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Тверская обл.)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912" marR="679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138244"/>
      </p:ext>
    </p:extLst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36782" y="188640"/>
            <a:ext cx="8856984" cy="923330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Выделение средств социальных выплат в дополнение к имеющимся остаткам, </a:t>
            </a: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не позволяющим выдать сертификаты</a:t>
            </a:r>
          </a:p>
          <a:p>
            <a:pPr algn="ctr" fontAlgn="t"/>
            <a:r>
              <a:rPr lang="ru-RU" b="1" dirty="0" smtClean="0">
                <a:solidFill>
                  <a:srgbClr val="C00000"/>
                </a:solidFill>
                <a:latin typeface="Times New Roman"/>
              </a:rPr>
              <a:t>(изменения в График выпуска и распределения сертификатов)</a:t>
            </a:r>
            <a:endParaRPr lang="ru-RU" b="1" dirty="0">
              <a:solidFill>
                <a:srgbClr val="C00000"/>
              </a:solidFill>
              <a:latin typeface="Times New Roman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1259632" y="1196752"/>
            <a:ext cx="2016224" cy="3600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МЧ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824716"/>
              </p:ext>
            </p:extLst>
          </p:nvPr>
        </p:nvGraphicFramePr>
        <p:xfrm>
          <a:off x="251520" y="1628800"/>
          <a:ext cx="4237328" cy="4887153"/>
        </p:xfrm>
        <a:graphic>
          <a:graphicData uri="http://schemas.openxmlformats.org/drawingml/2006/table">
            <a:tbl>
              <a:tblPr/>
              <a:tblGrid>
                <a:gridCol w="2160240"/>
                <a:gridCol w="864096"/>
                <a:gridCol w="1212992"/>
              </a:tblGrid>
              <a:tr h="6579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Остаток средств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Потребность для выдачи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ГЖС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2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Кабардино-Балкарская Республика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4 272,3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4 874,4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Марий Эл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2 246,8</a:t>
                      </a:r>
                      <a:endParaRPr lang="ru-RU" sz="1400" b="1" i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062,0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Мордовия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883,4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489,4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93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Чеченская Республика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1 740,4</a:t>
                      </a: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6 332,2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93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Чувашская Республика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1 438,3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1 764,7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93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Владимирская 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1 516,5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4 874,4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Воронежская 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936,5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489,4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Ивановская 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1 122,9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437,2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193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Нижегородская 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670,0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1 489,4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Оренбургская область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1 041,0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489,4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Орловская   область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1 698,8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895,6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Пензенская область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1 292,9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396,6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Псковская  область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403,7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3 249,6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Ростовская область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1 087,6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769,3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Самарская область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1 159,7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3 249,6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Ярославская 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3 627,7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4 062,0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7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Ханты-Мансийский АО - Югра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3 578,4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4 468,2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183177"/>
              </p:ext>
            </p:extLst>
          </p:nvPr>
        </p:nvGraphicFramePr>
        <p:xfrm>
          <a:off x="4499993" y="1628800"/>
          <a:ext cx="4493772" cy="4893000"/>
        </p:xfrm>
        <a:graphic>
          <a:graphicData uri="http://schemas.openxmlformats.org/drawingml/2006/table">
            <a:tbl>
              <a:tblPr/>
              <a:tblGrid>
                <a:gridCol w="2409659"/>
                <a:gridCol w="850468"/>
                <a:gridCol w="1233645"/>
              </a:tblGrid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Остаток средств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Потребность для выдачи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ГЖС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7286" marR="6728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738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 Башкортостан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977,9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3 249,6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Бурятия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2 010,1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2 180,0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539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Удмуртская Республика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1 611,2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3 114,2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Алтайский край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1 303,1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2 085,2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78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Красноярский край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1 298,7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1 712,8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Пермский край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1 941,0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2 437,2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Хабаровский край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1 956,6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2 924,7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Астраханская 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1 261,4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1 489,4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Ивановская обл.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1 431,3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1 895,6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Нижегородская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1 348,6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1 489,4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 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1 240,4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1 895,6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Саратовская область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992,3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1 895,6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Смоленская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1 254,6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1 489,4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Тверская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993,3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1 489,4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Тюменская 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2 003,8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2 680,9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Ульяновская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1 691,5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2 437,2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  <a:tr h="24481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Город Санкт-Петербург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1 423,2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1 787,3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F6FD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"/>
          <p:cNvSpPr txBox="1"/>
          <p:nvPr/>
        </p:nvSpPr>
        <p:spPr>
          <a:xfrm>
            <a:off x="5796136" y="1196752"/>
            <a:ext cx="1944216" cy="382333"/>
          </a:xfrm>
          <a:prstGeom prst="rect">
            <a:avLst/>
          </a:prstGeom>
          <a:solidFill>
            <a:srgbClr val="E3F6FD"/>
          </a:solidFill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ВП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3923928" y="1268760"/>
            <a:ext cx="1368152" cy="35165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828261"/>
      </p:ext>
    </p:extLst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326984"/>
              </p:ext>
            </p:extLst>
          </p:nvPr>
        </p:nvGraphicFramePr>
        <p:xfrm>
          <a:off x="2699793" y="3140968"/>
          <a:ext cx="6120679" cy="3024332"/>
        </p:xfrm>
        <a:graphic>
          <a:graphicData uri="http://schemas.openxmlformats.org/drawingml/2006/table">
            <a:tbl>
              <a:tblPr firstRow="1" firstCol="1" bandRow="1"/>
              <a:tblGrid>
                <a:gridCol w="3331509"/>
                <a:gridCol w="1239631"/>
                <a:gridCol w="1549539"/>
              </a:tblGrid>
              <a:tr h="8248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Субъект Российской Федерации, закрытое административно-территориальное образование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Остаток средств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Потребность </a:t>
                      </a:r>
                      <a:endParaRPr lang="ru-RU" sz="14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для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выдачи 1 ГЖС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Алтайский край, пос. Сибирский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1 094,7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2 437,2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Забайкальский край, пос. Горный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1 775,9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3 249,6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Пермский край, пос. Звездный 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3 123,0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4 062,0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Амурская область, г. Циолковский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1 301,2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1 489,4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Кировская область, пос. Первомайский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1 395,5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1 489,4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Мурманская область, Александровск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1 257,6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1 489,4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Саратовская область, г. Шиханы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1 301,4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1 895,6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</a:tr>
              <a:tr h="274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Свердловская область,  г. Новоуральск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1 561,5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3 249,6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EBF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640965"/>
              </p:ext>
            </p:extLst>
          </p:nvPr>
        </p:nvGraphicFramePr>
        <p:xfrm>
          <a:off x="287016" y="1823069"/>
          <a:ext cx="4896544" cy="1080120"/>
        </p:xfrm>
        <a:graphic>
          <a:graphicData uri="http://schemas.openxmlformats.org/drawingml/2006/table">
            <a:tbl>
              <a:tblPr firstRow="1" firstCol="1" bandRow="1"/>
              <a:tblGrid>
                <a:gridCol w="1632182"/>
                <a:gridCol w="1329925"/>
                <a:gridCol w="1934437"/>
              </a:tblGrid>
              <a:tr h="2827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ФОИВ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Остаток средств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Потребность </a:t>
                      </a:r>
                      <a:endParaRPr lang="ru-RU" sz="14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для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выдачи 1 ГЖС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5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ФСИН России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306,1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841,3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Росгвардия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2 638,2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4 062,0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87016" y="188640"/>
            <a:ext cx="8856984" cy="923330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wrap="square">
            <a:spAutoFit/>
          </a:bodyPr>
          <a:lstStyle/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Выделение средств социальных выплат в дополнение к имеющимся остаткам, </a:t>
            </a:r>
          </a:p>
          <a:p>
            <a:pPr algn="ctr" fontAlgn="t"/>
            <a:r>
              <a:rPr lang="ru-RU" b="1" dirty="0" smtClean="0">
                <a:solidFill>
                  <a:srgbClr val="000000"/>
                </a:solidFill>
                <a:latin typeface="Times New Roman"/>
              </a:rPr>
              <a:t>не позволяющим выдать сертификаты</a:t>
            </a:r>
          </a:p>
          <a:p>
            <a:pPr algn="ctr" fontAlgn="t"/>
            <a:r>
              <a:rPr lang="ru-RU" b="1" dirty="0" smtClean="0">
                <a:solidFill>
                  <a:srgbClr val="C00000"/>
                </a:solidFill>
                <a:latin typeface="Times New Roman"/>
              </a:rPr>
              <a:t>(изменения в График выпуска и распределения сертификатов)</a:t>
            </a:r>
            <a:endParaRPr lang="ru-RU" b="1" dirty="0">
              <a:solidFill>
                <a:srgbClr val="C00000"/>
              </a:solidFill>
              <a:latin typeface="Times New Roman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539552" y="1412776"/>
            <a:ext cx="1944216" cy="3326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E3F6FD"/>
            </a:solidFill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УВ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6804248" y="2708920"/>
            <a:ext cx="1944216" cy="332618"/>
          </a:xfrm>
          <a:prstGeom prst="rect">
            <a:avLst/>
          </a:prstGeom>
          <a:solidFill>
            <a:srgbClr val="C3EBFB"/>
          </a:solidFill>
          <a:ln>
            <a:solidFill>
              <a:srgbClr val="E3F6FD"/>
            </a:solidFill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ТО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7596336" y="1124744"/>
            <a:ext cx="1368152" cy="351656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05985"/>
      </p:ext>
    </p:extLst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179512" y="2420888"/>
            <a:ext cx="6615378" cy="659224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04758" y="1772816"/>
            <a:ext cx="8587722" cy="576064"/>
          </a:xfrm>
          <a:prstGeom prst="rect">
            <a:avLst/>
          </a:prstGeom>
          <a:solidFill>
            <a:srgbClr val="EDE2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Контрольные цифры на 2020 год утверждены 7 октября 2019 г.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105" y="2527058"/>
            <a:ext cx="868591" cy="4139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4758" y="1196752"/>
            <a:ext cx="8587722" cy="720080"/>
          </a:xfrm>
          <a:prstGeom prst="rect">
            <a:avLst/>
          </a:prstGeom>
          <a:solidFill>
            <a:srgbClr val="EDE2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предоставление государственных жилищных 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сертификатов 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предусмотрено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16 129,9 млн. рублей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75656" y="2527057"/>
            <a:ext cx="2241006" cy="4508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368,3 млн. рублей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011816" y="2511024"/>
            <a:ext cx="2657663" cy="4669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исх. № АБ/01-01-1973</a:t>
            </a:r>
          </a:p>
          <a:p>
            <a:pPr algn="ctr"/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8 октября 2019 г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79512" y="3160186"/>
            <a:ext cx="6615378" cy="659224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21177" y="3284984"/>
            <a:ext cx="867519" cy="432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МЧ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475656" y="3279448"/>
            <a:ext cx="2241006" cy="4207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3 057,3 млн. рублей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79512" y="3914034"/>
            <a:ext cx="6615378" cy="659224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21177" y="4007122"/>
            <a:ext cx="867519" cy="4440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475656" y="4007123"/>
            <a:ext cx="2241006" cy="4730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4 754,8 млн. рублей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79512" y="4645266"/>
            <a:ext cx="6615378" cy="659224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20105" y="4750984"/>
            <a:ext cx="867519" cy="447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75656" y="4750984"/>
            <a:ext cx="2241006" cy="447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509,9 млн. рублей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79512" y="188640"/>
            <a:ext cx="8784976" cy="936104"/>
          </a:xfrm>
          <a:prstGeom prst="rect">
            <a:avLst/>
          </a:prstGeom>
          <a:solidFill>
            <a:srgbClr val="FFFF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small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Проект федерального закона «О федеральном бюджете на 2020 год</a:t>
            </a:r>
          </a:p>
          <a:p>
            <a:pPr algn="ctr"/>
            <a:r>
              <a:rPr lang="ru-RU" b="1" cap="small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 на плановый период 2021 и 2022 годов»</a:t>
            </a:r>
            <a:br>
              <a:rPr lang="ru-RU" b="1" cap="small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(законопроект № 802503-7, внесен в Государственную Думу 30.09.2019</a:t>
            </a:r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236296" y="3429000"/>
            <a:ext cx="1728192" cy="875306"/>
          </a:xfrm>
          <a:prstGeom prst="rect">
            <a:avLst/>
          </a:prstGeom>
          <a:solidFill>
            <a:srgbClr val="EDE2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Контрольные цифры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авая фигурная скобка 30"/>
          <p:cNvSpPr/>
          <p:nvPr/>
        </p:nvSpPr>
        <p:spPr>
          <a:xfrm>
            <a:off x="6794890" y="2511025"/>
            <a:ext cx="441406" cy="2806018"/>
          </a:xfrm>
          <a:prstGeom prst="rightBrace">
            <a:avLst>
              <a:gd name="adj1" fmla="val 8333"/>
              <a:gd name="adj2" fmla="val 4968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79512" y="5390248"/>
            <a:ext cx="6615378" cy="659224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20105" y="5554000"/>
            <a:ext cx="867519" cy="4371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475656" y="5554000"/>
            <a:ext cx="2241006" cy="4371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5 005,7 млн. рублей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995936" y="5498210"/>
            <a:ext cx="2520280" cy="4929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исх. № АБ/01-01-1972</a:t>
            </a:r>
          </a:p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8 октября 2019 г.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015593" y="5390248"/>
            <a:ext cx="1948895" cy="618920"/>
          </a:xfrm>
          <a:prstGeom prst="rect">
            <a:avLst/>
          </a:prstGeom>
          <a:solidFill>
            <a:srgbClr val="EDE2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Приложение № 27 к законопроекту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51" name="Прямая со стрелкой 2050"/>
          <p:cNvCxnSpPr>
            <a:stCxn id="33" idx="3"/>
            <a:endCxn id="37" idx="1"/>
          </p:cNvCxnSpPr>
          <p:nvPr/>
        </p:nvCxnSpPr>
        <p:spPr>
          <a:xfrm flipV="1">
            <a:off x="6794890" y="5699708"/>
            <a:ext cx="220703" cy="20152"/>
          </a:xfrm>
          <a:prstGeom prst="straightConnector1">
            <a:avLst/>
          </a:prstGeom>
          <a:ln w="381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Скругленный прямоугольник 40"/>
          <p:cNvSpPr/>
          <p:nvPr/>
        </p:nvSpPr>
        <p:spPr>
          <a:xfrm>
            <a:off x="179512" y="6135130"/>
            <a:ext cx="6615378" cy="659224"/>
          </a:xfrm>
          <a:prstGeom prst="roundRec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20105" y="6218290"/>
            <a:ext cx="867519" cy="4929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БК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475656" y="6218290"/>
            <a:ext cx="2241006" cy="4929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1 435,2 млн. рублей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995936" y="3279448"/>
            <a:ext cx="2657663" cy="4489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исх. № АБ/01-01-1969</a:t>
            </a:r>
          </a:p>
          <a:p>
            <a:pPr algn="ctr"/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8 октября 2019 г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4011815" y="4007123"/>
            <a:ext cx="2657663" cy="4730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исх. № АБ/01-01-1971</a:t>
            </a:r>
          </a:p>
          <a:p>
            <a:pPr algn="ctr"/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8 октября 2019 г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995936" y="4709404"/>
            <a:ext cx="2657663" cy="4929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исх. № АБ/01-01-1974</a:t>
            </a:r>
          </a:p>
          <a:p>
            <a:pPr algn="ctr"/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8 октября 2019 г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995936" y="6218290"/>
            <a:ext cx="2657663" cy="4929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исх. № АБ/01-01-1971</a:t>
            </a:r>
          </a:p>
          <a:p>
            <a:pPr algn="ctr"/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8 октября 2019 г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20824"/>
      </p:ext>
    </p:extLst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11560" y="5050295"/>
            <a:ext cx="8282005" cy="1259025"/>
          </a:xfr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marL="0" lvl="0" indent="0" algn="ctr">
              <a:spcBef>
                <a:spcPts val="0"/>
              </a:spcBef>
              <a:buClrTx/>
              <a:buNone/>
            </a:pPr>
            <a:r>
              <a:rPr lang="ru-RU" sz="1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Номера </a:t>
            </a:r>
            <a:r>
              <a:rPr lang="ru-RU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ГЖС </a:t>
            </a:r>
            <a:r>
              <a:rPr lang="ru-RU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действуют только  в </a:t>
            </a:r>
            <a:r>
              <a:rPr lang="ru-RU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 одного </a:t>
            </a:r>
            <a:r>
              <a:rPr lang="ru-RU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приказа </a:t>
            </a:r>
            <a:r>
              <a:rPr lang="ru-RU" sz="1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Минстроя </a:t>
            </a:r>
            <a:r>
              <a:rPr lang="ru-RU" sz="19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</a:t>
            </a:r>
            <a:endParaRPr lang="ru-RU" sz="19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0"/>
              </a:spcBef>
              <a:buClrTx/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Отчеты по перечням неиспользованных серий и номеров ГЖС  предоставлять НЕ НАДО </a:t>
            </a:r>
          </a:p>
          <a:p>
            <a:pPr marL="114300" indent="0" algn="ctr"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 marL="114300" indent="0" algn="ctr">
              <a:buNone/>
            </a:pPr>
            <a:endParaRPr lang="ru-RU" b="1" dirty="0" smtClean="0">
              <a:solidFill>
                <a:srgbClr val="C00000"/>
              </a:solidFill>
            </a:endParaRPr>
          </a:p>
          <a:p>
            <a:pPr algn="ctr">
              <a:buFontTx/>
              <a:buChar char="-"/>
            </a:pPr>
            <a:endParaRPr lang="ru-RU" sz="2800" b="1" dirty="0" smtClean="0"/>
          </a:p>
          <a:p>
            <a:pPr algn="ctr"/>
            <a:endParaRPr lang="ru-RU" sz="4400" b="1" dirty="0"/>
          </a:p>
          <a:p>
            <a:pPr marL="114300" indent="0" algn="ctr">
              <a:buNone/>
            </a:pPr>
            <a:endParaRPr lang="ru-RU" sz="4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96054" y="1940968"/>
            <a:ext cx="2592288" cy="17760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Реестр(ы)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выданных  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ГЖС 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текущему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приказу </a:t>
            </a:r>
          </a:p>
          <a:p>
            <a:pPr algn="ctr"/>
            <a:endParaRPr lang="ru-RU" sz="14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ежемесячно на 20 число)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29392" y="1910481"/>
            <a:ext cx="2592288" cy="1806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Реестр(ы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исключенных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ГЖС </a:t>
            </a:r>
          </a:p>
          <a:p>
            <a:pPr algn="ctr"/>
            <a:endParaRPr lang="ru-RU" sz="1400" b="1" i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отдельно по приказам и категориям)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74432" y="1931259"/>
            <a:ext cx="2701280" cy="17857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дополнительный выпуск   ГЖС на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квартал </a:t>
            </a:r>
            <a:endParaRPr lang="ru-RU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отдельно по Графикам и категориям)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77264" y="620688"/>
            <a:ext cx="4896544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Отчеты  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окончании   приказов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574912" y="1628800"/>
            <a:ext cx="588129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2" idx="0"/>
          </p:cNvCxnSpPr>
          <p:nvPr/>
        </p:nvCxnSpPr>
        <p:spPr>
          <a:xfrm>
            <a:off x="1592198" y="1628800"/>
            <a:ext cx="0" cy="31216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4" idx="2"/>
            <a:endCxn id="6" idx="0"/>
          </p:cNvCxnSpPr>
          <p:nvPr/>
        </p:nvCxnSpPr>
        <p:spPr>
          <a:xfrm>
            <a:off x="4525536" y="1196752"/>
            <a:ext cx="0" cy="713729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456208" y="1628800"/>
            <a:ext cx="0" cy="299683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11559" y="3874224"/>
            <a:ext cx="8267877" cy="9229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заявках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обязательно  указывать  </a:t>
            </a:r>
            <a:r>
              <a:rPr lang="ru-RU" sz="1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остаток суммы </a:t>
            </a:r>
            <a:r>
              <a:rPr lang="ru-RU" sz="1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</a:t>
            </a:r>
            <a:r>
              <a:rPr lang="ru-RU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социальных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выплат 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ru-RU" sz="1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 ГЖС</a:t>
            </a:r>
            <a:r>
              <a:rPr lang="ru-RU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которое  </a:t>
            </a:r>
            <a:r>
              <a:rPr lang="ru-RU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планируется  к оформлению</a:t>
            </a:r>
            <a:r>
              <a:rPr lang="ru-RU" sz="1700" dirty="0" smtClean="0">
                <a:solidFill>
                  <a:prstClr val="white"/>
                </a:solidFill>
              </a:rPr>
              <a:t>. </a:t>
            </a:r>
            <a:endParaRPr lang="ru-RU" sz="1700" dirty="0">
              <a:solidFill>
                <a:prstClr val="white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14370" y="3927048"/>
            <a:ext cx="230941" cy="15442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15784" y="5762128"/>
            <a:ext cx="230942" cy="24970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908186"/>
      </p:ext>
    </p:extLst>
  </p:cSld>
  <p:clrMapOvr>
    <a:masterClrMapping/>
  </p:clrMapOvr>
  <p:transition spd="slow" advTm="7411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1.5|2.2|1.7|2.2|1.7|1.7|2.4|2.4|3.2|2.3|3.8|1.7|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6.8|2.2|1.8|1.4|1.5|1.5|1.7|1.5|1.6|1.7|1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9599</TotalTime>
  <Words>987</Words>
  <Application>Microsoft Office PowerPoint</Application>
  <PresentationFormat>Экран (4:3)</PresentationFormat>
  <Paragraphs>352</Paragraphs>
  <Slides>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Аптека</vt:lpstr>
      <vt:lpstr>ведомственная целевая программа «Оказание государственной поддержки гражданам  в  обеспечении жильем и оплате жилищно-коммунальных услуг» государственной программы  Российской Федерации «Обеспечение доступным  и комфортным  жильем  и коммунальными услугами граждан  Российской Федерации»</vt:lpstr>
      <vt:lpstr>ведомственная целевая программа «Оказание государственной поддержки гражданам  в обеспечении жильем и оплате жилищно-коммунальных услуг» государственной программы  Российской Федерации «Обеспечение доступным и комфортным  жильем  и коммунальными услугами  граждан  Российской Федерации»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ГУОД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Предварительные итоги оформления и выдачи государственных жилищных сертификатов в первом полугодии 2013 года</dc:title>
  <dc:creator>Сапронова Ольга Валентиновна</dc:creator>
  <cp:lastModifiedBy>Сапронова Ольга Валентиновна</cp:lastModifiedBy>
  <cp:revision>552</cp:revision>
  <cp:lastPrinted>2014-05-21T08:54:56Z</cp:lastPrinted>
  <dcterms:created xsi:type="dcterms:W3CDTF">2013-05-22T11:57:24Z</dcterms:created>
  <dcterms:modified xsi:type="dcterms:W3CDTF">2019-10-14T11:49:14Z</dcterms:modified>
</cp:coreProperties>
</file>